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89" r:id="rId4"/>
    <p:sldId id="270" r:id="rId5"/>
    <p:sldId id="282" r:id="rId6"/>
    <p:sldId id="285" r:id="rId7"/>
    <p:sldId id="291" r:id="rId8"/>
    <p:sldId id="28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43" autoAdjust="0"/>
    <p:restoredTop sz="94660"/>
  </p:normalViewPr>
  <p:slideViewPr>
    <p:cSldViewPr>
      <p:cViewPr varScale="1">
        <p:scale>
          <a:sx n="83" d="100"/>
          <a:sy n="83" d="100"/>
        </p:scale>
        <p:origin x="-18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C1E57-AE4A-4312-A4EB-8ACDC70692E1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F5975-566C-41A8-B0AD-437639DA86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34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6021F35-502E-41D2-93A8-34CBB009914C}" type="datetime1">
              <a:rPr lang="en-US" smtClean="0"/>
              <a:t>12/17/2024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8D89-9569-4F83-A720-BC42F66841E8}" type="datetime1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19DF7-3C08-4830-B698-10DD0F830703}" type="datetime1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33CD-530D-4A3D-BD30-ABB4C816A939}" type="datetime1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77E37DA-5736-45C1-9E44-5B076AA2ED2F}" type="datetime1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4132-71F9-469D-B028-B4E3FF7C509B}" type="datetime1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E83F-07CF-4B95-8A90-8239D68835CA}" type="datetime1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DC79-5B3E-4E72-AD80-70CBC6C0547B}" type="datetime1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A96E-2DEC-406D-950D-5679ABE3E26D}" type="datetime1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7E1E1-6F2E-48AE-A26C-82E4263019C4}" type="datetime1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9276-4045-476B-BE51-728AAEF7F6DB}" type="datetime1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108DFE-24A0-4F92-9F14-D9A49082EECF}" type="datetime1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="" xmlns:a16="http://schemas.microsoft.com/office/drawing/2014/main" id="{3D03FE3D-FD56-4916-8BA3-CDF4EBD52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771305"/>
            <a:ext cx="8723472" cy="1438495"/>
          </a:xfrm>
        </p:spPr>
        <p:txBody>
          <a:bodyPr>
            <a:noAutofit/>
          </a:bodyPr>
          <a:lstStyle/>
          <a:p>
            <a:pPr algn="ctr"/>
            <a:r>
              <a:rPr lang="en-IN" sz="32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Title of the study</a:t>
            </a: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DHR/RIMS/MRU/LRAC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B4B54CB3-B102-B10A-11EE-CC8C85F7BBE2}"/>
              </a:ext>
            </a:extLst>
          </p:cNvPr>
          <p:cNvSpPr txBox="1">
            <a:spLocks/>
          </p:cNvSpPr>
          <p:nvPr/>
        </p:nvSpPr>
        <p:spPr>
          <a:xfrm>
            <a:off x="1143000" y="3810000"/>
            <a:ext cx="7086600" cy="22098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Principal Investigator Presenting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Designation,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</a:p>
          <a:p>
            <a:pPr algn="ctr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           </a:t>
            </a:r>
            <a:br>
              <a:rPr lang="en-IN" dirty="0">
                <a:latin typeface="Times New Roman" pitchFamily="18" charset="0"/>
                <a:cs typeface="Times New Roman" pitchFamily="18" charset="0"/>
              </a:rPr>
            </a:b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DHR/RIMS/MRU/LRAC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82000" cy="48642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IN" sz="3200" cap="none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RATIONALE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NOVELTY</a:t>
            </a:r>
            <a:endParaRPr lang="en-IN"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8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DHR/RIMS/MRU/LRAC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3873691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DHR/RIMS/MRU/LRAC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481328"/>
            <a:ext cx="83820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design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Sample Size:</a:t>
            </a:r>
            <a:endParaRPr lang="en-US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Sampling: 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47105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C5CD2269-AAE6-7A19-187C-EDE37695C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METHODS </a:t>
            </a:r>
            <a:endParaRPr lang="en-US" sz="3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9CD59EC-F9DB-AD7E-BE83-517581C4F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DHR/RIMS/MRU/LRAC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69FDE8C-743B-C5DD-2C82-5BCAE6FE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166F6257-FFE0-6AE1-CF6F-ECDCD5AFF2B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8555832" cy="45259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tools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setting &amp; duration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09728" indent="0">
              <a:buNone/>
            </a:pP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(Who &amp; how the data &amp; sample collection will carried out 	procedure, where and how the data will be managed)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Method &amp; Plan</a:t>
            </a:r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(Stated </a:t>
            </a:r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statistical inference)</a:t>
            </a:r>
            <a:endParaRPr lang="en-US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TIMELINE</a:t>
            </a:r>
            <a:endParaRPr lang="en-IN"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(Gantt chart)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30152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Proposed Budget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DHR/RIMS/MRU/LRAC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2284410"/>
              </p:ext>
            </p:extLst>
          </p:nvPr>
        </p:nvGraphicFramePr>
        <p:xfrm>
          <a:off x="381000" y="981110"/>
          <a:ext cx="8382001" cy="4898774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380897"/>
                <a:gridCol w="1095224"/>
                <a:gridCol w="704073"/>
                <a:gridCol w="938764"/>
                <a:gridCol w="1263043"/>
              </a:tblGrid>
              <a:tr h="413049">
                <a:tc>
                  <a:txBody>
                    <a:bodyPr/>
                    <a:lstStyle/>
                    <a:p>
                      <a:pPr marL="360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ctr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en-IN" sz="2000" b="1" i="0" u="none" strike="noStrike" kern="600" baseline="0" dirty="0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accent3">
                                <a:lumMod val="60000"/>
                                <a:lumOff val="40000"/>
                              </a:schemeClr>
                            </a:outerShdw>
                          </a:effectLst>
                          <a:latin typeface="Calibri"/>
                        </a:rPr>
                        <a:t>Amount</a:t>
                      </a:r>
                      <a:endParaRPr lang="en-IN" sz="2000" b="1" i="0" u="none" strike="noStrike" kern="600" baseline="0" dirty="0">
                        <a:solidFill>
                          <a:srgbClr val="000000"/>
                        </a:solidFill>
                        <a:effectLst>
                          <a:outerShdw blurRad="50800" dist="50800" dir="5400000" algn="ctr" rotWithShape="0">
                            <a:schemeClr val="accent3">
                              <a:lumMod val="60000"/>
                              <a:lumOff val="40000"/>
                            </a:schemeClr>
                          </a:outerShdw>
                        </a:effectLst>
                        <a:latin typeface="Calibri"/>
                      </a:endParaRPr>
                    </a:p>
                  </a:txBody>
                  <a:tcPr marL="7790" marR="7790" marT="7790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en-IN" sz="2000" b="1" i="0" u="none" strike="noStrike" kern="600" baseline="0" dirty="0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accent3">
                                <a:lumMod val="60000"/>
                                <a:lumOff val="40000"/>
                              </a:schemeClr>
                            </a:outerShdw>
                          </a:effectLst>
                          <a:latin typeface="Calibri"/>
                        </a:rPr>
                        <a:t>Unit</a:t>
                      </a:r>
                      <a:endParaRPr lang="en-IN" sz="2000" b="1" i="0" u="none" strike="noStrike" kern="600" baseline="0" dirty="0">
                        <a:solidFill>
                          <a:srgbClr val="000000"/>
                        </a:solidFill>
                        <a:effectLst>
                          <a:outerShdw blurRad="50800" dist="50800" dir="5400000" algn="ctr" rotWithShape="0">
                            <a:schemeClr val="accent3">
                              <a:lumMod val="60000"/>
                              <a:lumOff val="40000"/>
                            </a:schemeClr>
                          </a:outerShdw>
                        </a:effectLst>
                        <a:latin typeface="Calibri"/>
                      </a:endParaRPr>
                    </a:p>
                  </a:txBody>
                  <a:tcPr marL="7790" marR="7790" marT="7790" marB="0" anchor="ctr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en-IN" sz="2000" b="1" i="0" u="none" strike="noStrike" kern="600" baseline="0" dirty="0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accent3">
                                <a:lumMod val="60000"/>
                                <a:lumOff val="40000"/>
                              </a:schemeClr>
                            </a:outerShdw>
                          </a:effectLst>
                          <a:latin typeface="Calibri"/>
                        </a:rPr>
                        <a:t>Month</a:t>
                      </a:r>
                      <a:endParaRPr lang="en-IN" sz="2000" b="1" i="0" u="none" strike="noStrike" kern="600" baseline="0" dirty="0">
                        <a:solidFill>
                          <a:srgbClr val="000000"/>
                        </a:solidFill>
                        <a:effectLst>
                          <a:outerShdw blurRad="50800" dist="50800" dir="5400000" algn="ctr" rotWithShape="0">
                            <a:schemeClr val="accent3">
                              <a:lumMod val="60000"/>
                              <a:lumOff val="40000"/>
                            </a:schemeClr>
                          </a:outerShdw>
                        </a:effectLst>
                        <a:latin typeface="Calibri"/>
                      </a:endParaRPr>
                    </a:p>
                  </a:txBody>
                  <a:tcPr marL="7790" marR="7790" marT="7790" marB="0" anchor="ctr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en-IN" sz="2000" b="1" i="0" u="none" strike="noStrike" kern="600" baseline="0" dirty="0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accent3">
                                <a:lumMod val="60000"/>
                                <a:lumOff val="40000"/>
                              </a:schemeClr>
                            </a:outerShdw>
                          </a:effectLst>
                          <a:latin typeface="Calibri"/>
                        </a:rPr>
                        <a:t>Total</a:t>
                      </a:r>
                      <a:endParaRPr lang="en-IN" sz="2000" b="1" i="0" u="none" strike="noStrike" kern="600" baseline="0" dirty="0">
                        <a:solidFill>
                          <a:srgbClr val="000000"/>
                        </a:solidFill>
                        <a:effectLst>
                          <a:outerShdw blurRad="50800" dist="50800" dir="5400000" algn="ctr" rotWithShape="0">
                            <a:schemeClr val="accent3">
                              <a:lumMod val="60000"/>
                              <a:lumOff val="40000"/>
                            </a:schemeClr>
                          </a:outerShdw>
                        </a:effectLst>
                        <a:latin typeface="Calibri"/>
                      </a:endParaRPr>
                    </a:p>
                  </a:txBody>
                  <a:tcPr marL="7790" marR="7790" marT="7790" marB="0" anchor="ctr"/>
                </a:tc>
              </a:tr>
              <a:tr h="45961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u="none" strike="noStrike" dirty="0" smtClean="0">
                          <a:effectLst/>
                        </a:rPr>
                        <a:t>A. Manpower </a:t>
                      </a:r>
                      <a:endParaRPr lang="en-IN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20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MRU will not support it financially; </a:t>
                      </a:r>
                    </a:p>
                    <a:p>
                      <a:pPr marL="920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however, state how it will be managed.</a:t>
                      </a:r>
                      <a:endParaRPr lang="en-IN" sz="2400" dirty="0"/>
                    </a:p>
                  </a:txBody>
                  <a:tcPr marL="7790" marR="7790" marT="7790" marB="0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 marL="7790" marR="7790" marT="7790" marB="0" anchor="b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 marL="7790" marR="7790" marT="7790" marB="0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 marL="7790" marR="7790" marT="7790" marB="0"/>
                </a:tc>
              </a:tr>
              <a:tr h="727846"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u="none" strike="noStrike" dirty="0">
                          <a:effectLst/>
                        </a:rPr>
                        <a:t>B. Non </a:t>
                      </a:r>
                      <a:r>
                        <a:rPr lang="en-IN" sz="2000" u="none" strike="noStrike" dirty="0" smtClean="0">
                          <a:effectLst/>
                        </a:rPr>
                        <a:t>Recurring </a:t>
                      </a:r>
                      <a:endParaRPr lang="en-IN" sz="20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IN" sz="2000" u="none" strike="noStrike" dirty="0" smtClean="0">
                          <a:effectLst/>
                        </a:rPr>
                        <a:t>       </a:t>
                      </a:r>
                      <a:r>
                        <a:rPr lang="en-IN" sz="1800" u="none" strike="noStrike" dirty="0" smtClean="0">
                          <a:effectLst/>
                        </a:rPr>
                        <a:t>(</a:t>
                      </a:r>
                      <a:r>
                        <a:rPr lang="en-IN" sz="1800" u="none" strike="noStrike" dirty="0" smtClean="0">
                          <a:effectLst/>
                        </a:rPr>
                        <a:t>Equipment </a:t>
                      </a:r>
                      <a:r>
                        <a:rPr lang="en-IN" sz="1800" u="none" strike="noStrike" dirty="0" smtClean="0">
                          <a:effectLst/>
                        </a:rPr>
                        <a:t>/</a:t>
                      </a:r>
                      <a:r>
                        <a:rPr lang="en-IN" sz="1800" u="none" strike="noStrike" dirty="0" smtClean="0">
                          <a:effectLst/>
                        </a:rPr>
                        <a:t>Apparatus)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u="none" strike="noStrike" dirty="0">
                          <a:effectLst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u="none" strike="noStrike" dirty="0">
                          <a:effectLst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u="none" strike="noStrike" dirty="0">
                          <a:effectLst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/>
                </a:tc>
              </a:tr>
              <a:tr h="368515"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 dirty="0">
                          <a:effectLst/>
                        </a:rPr>
                        <a:t>Sub-Total</a:t>
                      </a:r>
                      <a:endParaRPr lang="en-IN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u="none" strike="noStrike" dirty="0" smtClean="0">
                          <a:effectLst/>
                        </a:rPr>
                        <a:t>   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0110" marT="7790" marB="0" anchor="ctr"/>
                </a:tc>
              </a:tr>
              <a:tr h="36851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C. Recurring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68515"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 dirty="0">
                          <a:effectLst/>
                        </a:rPr>
                        <a:t>Reagent </a:t>
                      </a:r>
                      <a:r>
                        <a:rPr lang="en-IN" sz="2000" u="none" strike="noStrike" dirty="0" smtClean="0">
                          <a:effectLst/>
                        </a:rPr>
                        <a:t>(Kit</a:t>
                      </a:r>
                      <a:r>
                        <a:rPr lang="en-IN" sz="2000" u="none" strike="noStrike" baseline="0" dirty="0" smtClean="0">
                          <a:effectLst/>
                        </a:rPr>
                        <a:t> etc</a:t>
                      </a:r>
                      <a:r>
                        <a:rPr lang="en-IN" sz="2000" u="none" strike="noStrike" dirty="0" smtClean="0">
                          <a:effectLst/>
                        </a:rPr>
                        <a:t>.)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</a:tr>
              <a:tr h="727846">
                <a:tc>
                  <a:txBody>
                    <a:bodyPr/>
                    <a:lstStyle/>
                    <a:p>
                      <a:pPr algn="l" fontAlgn="t"/>
                      <a:r>
                        <a:rPr lang="en-IN" sz="2000" u="none" strike="noStrike" dirty="0" smtClean="0">
                          <a:effectLst/>
                        </a:rPr>
                        <a:t>Consumables</a:t>
                      </a:r>
                      <a:r>
                        <a:rPr lang="en-IN" sz="2000" u="none" strike="noStrike" baseline="0" dirty="0" smtClean="0">
                          <a:effectLst/>
                        </a:rPr>
                        <a:t> </a:t>
                      </a:r>
                      <a:endParaRPr lang="en-IN" sz="2000" u="none" strike="noStrike" baseline="0" dirty="0" smtClean="0">
                        <a:effectLst/>
                      </a:endParaRPr>
                    </a:p>
                    <a:p>
                      <a:pPr algn="l" fontAlgn="t"/>
                      <a:r>
                        <a:rPr lang="en-IN" sz="2000" u="none" strike="noStrike" baseline="0" dirty="0" smtClean="0">
                          <a:effectLst/>
                        </a:rPr>
                        <a:t>       </a:t>
                      </a:r>
                      <a:r>
                        <a:rPr lang="en-IN" sz="1800" u="none" strike="noStrike" baseline="0" dirty="0" smtClean="0">
                          <a:effectLst/>
                        </a:rPr>
                        <a:t>(Centrifuge </a:t>
                      </a:r>
                      <a:r>
                        <a:rPr lang="en-IN" sz="1800" u="none" strike="noStrike" baseline="0" dirty="0" smtClean="0">
                          <a:effectLst/>
                        </a:rPr>
                        <a:t>tube, </a:t>
                      </a:r>
                      <a:r>
                        <a:rPr lang="en-IN" sz="1800" u="none" strike="noStrike" baseline="0" dirty="0" smtClean="0">
                          <a:effectLst/>
                        </a:rPr>
                        <a:t>pipette </a:t>
                      </a:r>
                      <a:r>
                        <a:rPr lang="en-IN" sz="1800" u="none" strike="noStrike" baseline="0" dirty="0" smtClean="0">
                          <a:effectLst/>
                        </a:rPr>
                        <a:t>tips,  </a:t>
                      </a:r>
                      <a:r>
                        <a:rPr lang="en-IN" sz="1800" u="none" strike="noStrike" baseline="0" dirty="0" err="1" smtClean="0">
                          <a:effectLst/>
                        </a:rPr>
                        <a:t>etc</a:t>
                      </a:r>
                      <a:r>
                        <a:rPr lang="en-IN" sz="1800" u="none" strike="noStrike" baseline="0" dirty="0" smtClean="0">
                          <a:effectLst/>
                        </a:rPr>
                        <a:t>)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 dirty="0">
                          <a:effectLst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</a:tr>
              <a:tr h="36851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u="none" strike="noStrike" dirty="0" smtClean="0">
                          <a:effectLst/>
                        </a:rPr>
                        <a:t>Sub-Total</a:t>
                      </a:r>
                      <a:endParaRPr lang="en-IN" sz="2000" b="1" i="1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0438" marR="7790" marT="779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7790" marR="140219" marT="779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7790" marR="7790" marT="7790" marB="0" anchor="ctr"/>
                </a:tc>
              </a:tr>
              <a:tr h="7278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u="none" strike="noStrike" dirty="0">
                          <a:effectLst/>
                        </a:rPr>
                        <a:t>D. </a:t>
                      </a:r>
                      <a:r>
                        <a:rPr lang="en-IN" sz="2000" u="none" strike="noStrike" dirty="0" smtClean="0">
                          <a:effectLst/>
                        </a:rPr>
                        <a:t>Contingency </a:t>
                      </a:r>
                      <a:endParaRPr lang="en-IN" sz="2000" u="none" strike="noStrike" dirty="0" smtClean="0">
                        <a:effectLst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u="none" strike="noStrike" dirty="0" smtClean="0">
                          <a:effectLst/>
                        </a:rPr>
                        <a:t>       </a:t>
                      </a:r>
                      <a:r>
                        <a:rPr lang="en-IN" sz="1800" u="none" strike="noStrike" dirty="0" smtClean="0">
                          <a:effectLst/>
                        </a:rPr>
                        <a:t>(</a:t>
                      </a:r>
                      <a:r>
                        <a:rPr lang="en-IN" sz="1800" u="none" strike="noStrike" dirty="0" smtClean="0">
                          <a:effectLst/>
                        </a:rPr>
                        <a:t>Office expenses, Stationery</a:t>
                      </a:r>
                      <a:r>
                        <a:rPr lang="en-IN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IN" sz="1800" u="none" strike="noStrike" baseline="0" dirty="0" err="1" smtClean="0">
                          <a:effectLst/>
                        </a:rPr>
                        <a:t>etc</a:t>
                      </a:r>
                      <a:r>
                        <a:rPr lang="en-IN" sz="1800" u="none" strike="noStrike" baseline="0" dirty="0" smtClean="0">
                          <a:effectLst/>
                        </a:rPr>
                        <a:t>)</a:t>
                      </a:r>
                      <a:endParaRPr lang="en-IN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MRU will not support it financially;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however, state how it will be managed.</a:t>
                      </a:r>
                      <a:endParaRPr lang="en-IN" sz="2400" dirty="0"/>
                    </a:p>
                  </a:txBody>
                  <a:tcPr marL="280438" marR="7790" marT="779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140219" marT="779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ctr"/>
                </a:tc>
              </a:tr>
              <a:tr h="368515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u="none" strike="noStrike" dirty="0">
                          <a:effectLst/>
                        </a:rPr>
                        <a:t>Total </a:t>
                      </a:r>
                      <a:r>
                        <a:rPr lang="en-IN" sz="2000" b="1" u="none" strike="noStrike" dirty="0" smtClean="0">
                          <a:effectLst/>
                        </a:rPr>
                        <a:t>(B </a:t>
                      </a:r>
                      <a:r>
                        <a:rPr lang="en-IN" sz="2000" b="1" u="none" strike="noStrike" dirty="0">
                          <a:effectLst/>
                        </a:rPr>
                        <a:t>+ </a:t>
                      </a:r>
                      <a:r>
                        <a:rPr lang="en-IN" sz="2000" b="1" u="none" strike="noStrike" dirty="0" smtClean="0">
                          <a:effectLst/>
                        </a:rPr>
                        <a:t>C)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7790" marR="7790" marT="7790" marB="0" anchor="b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7790" marR="70110" marT="779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4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530</TotalTime>
  <Words>152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Title of the study</vt:lpstr>
      <vt:lpstr>             INTRODUCTION</vt:lpstr>
      <vt:lpstr>RATIONALE &amp; NOVELTY</vt:lpstr>
      <vt:lpstr>OBJECTIVES</vt:lpstr>
      <vt:lpstr>METHODS</vt:lpstr>
      <vt:lpstr>METHODS </vt:lpstr>
      <vt:lpstr>TIMELINE</vt:lpstr>
      <vt:lpstr>Estimated Proposed Budget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“STUDY OF SERUM LIPID PROFILES IN HYPOTHYROID PATIENTS”</dc:title>
  <dc:creator>LAITHANGBAM ROSYKA</dc:creator>
  <cp:lastModifiedBy>inspiron</cp:lastModifiedBy>
  <cp:revision>137</cp:revision>
  <dcterms:created xsi:type="dcterms:W3CDTF">2006-08-16T00:00:00Z</dcterms:created>
  <dcterms:modified xsi:type="dcterms:W3CDTF">2024-12-16T19:30:40Z</dcterms:modified>
</cp:coreProperties>
</file>